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59" r:id="rId12"/>
  </p:sldIdLst>
  <p:sldSz cx="9144000" cy="514826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octor Soos Bold" panose="020B0604020202020204" charset="0"/>
      <p:bold r:id="rId18"/>
    </p:embeddedFont>
    <p:embeddedFont>
      <p:font typeface="Gotham" panose="020B0604020202020204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E6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2832" autoAdjust="0"/>
  </p:normalViewPr>
  <p:slideViewPr>
    <p:cSldViewPr snapToGrid="0">
      <p:cViewPr varScale="1">
        <p:scale>
          <a:sx n="79" d="100"/>
          <a:sy n="79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AD4E-E5F0-4239-9A40-088E6E8DB22B}" type="datetimeFigureOut">
              <a:rPr lang="nl-NL" smtClean="0"/>
              <a:t>26-10-2021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1127A-D672-4793-8997-94A136BCDD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16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les is de LAKS-monitor af te nemen. De les gaat kort in op het begrip participatie om uit te leggen waarom LAKS de LAKS-monitor ontworpen heeft en wat LAKS hiermee kan doen.  </a:t>
            </a:r>
          </a:p>
          <a:p>
            <a:endParaRPr lang="nl-NL" dirty="0"/>
          </a:p>
          <a:p>
            <a:r>
              <a:rPr lang="nl-NL" dirty="0"/>
              <a:t>BELANGRIJK: zorg dat u de inlogcode van uw klas klaar heeft liggen, zodat uw klas de monitor makkelijk kan invullen!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67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het LAKS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5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chemeClr val="dk1"/>
                </a:solidFill>
              </a:rPr>
              <a:t>Een stelling om leerlingen aan het denken te zetten over hun eigen rol op school.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chemeClr val="dk1"/>
                </a:solidFill>
              </a:rPr>
              <a:t>Verschillende werkvormen: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leerlingen direct laten reageren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leerlingen eerst zelf laten nadenken en dan om de beurt leerlingen aanwijzen die reageren op de stelling en </a:t>
            </a:r>
            <a:r>
              <a:rPr lang="nl-NL" dirty="0" err="1">
                <a:solidFill>
                  <a:schemeClr val="dk1"/>
                </a:solidFill>
              </a:rPr>
              <a:t>en</a:t>
            </a:r>
            <a:r>
              <a:rPr lang="nl-NL" dirty="0">
                <a:solidFill>
                  <a:schemeClr val="dk1"/>
                </a:solidFill>
              </a:rPr>
              <a:t> elkaar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een denkbeeldige lijn van ‘helemaal mee eens’ tot ‘helemaal mee oneens’ en daar leerlingen een positie op innemen en dat dan laten toelichten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de klas in hoeken verdelen met een hoek ‘voor’ en een hoek ‘tegen’ en leerlingen naar één van de hoeken laten gaan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de klas in tweeën delen en ‘voor’ of ‘tegen’ toedelen en dan met elkaar laten debatteren.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57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kan de LAKS-monitor geïntroduceerd worden. De LAKS-monitor meet de tevredenheid van scholieren. </a:t>
            </a:r>
          </a:p>
          <a:p>
            <a:r>
              <a:rPr lang="nl-NL" dirty="0"/>
              <a:t>Wat kan er op jullie school beter?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01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dia (filmpje) worden de resultaten van de LAKS-monitor 2020 besproken. </a:t>
            </a:r>
          </a:p>
          <a:p>
            <a:r>
              <a:rPr lang="nl-NL" dirty="0"/>
              <a:t>Vraag aan de leerlingen of ze denken dat de landelijke resultaten overeenkomen met wat hun medeleerlingen zouden vinden. </a:t>
            </a:r>
          </a:p>
          <a:p>
            <a:r>
              <a:rPr lang="nl-NL" dirty="0"/>
              <a:t>Welke resultaten vallen er op (dachten ze dat dit percentage hoger of lager zou zijn?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68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Om de LAKS-monitor beter te duiden, leggen we het begrip participatie uit.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Ga met de klas in gesprek over waar en hoe zij nu al participeren.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70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kunnen leerlingen op jullie school participeren? Is er een leerlingenraad en wat doet de leerlingenraad dan? </a:t>
            </a:r>
          </a:p>
          <a:p>
            <a:r>
              <a:rPr lang="nl-NL" dirty="0"/>
              <a:t>Doelen van een leerlingenraad kunnen zijn: </a:t>
            </a:r>
          </a:p>
          <a:p>
            <a:r>
              <a:rPr lang="nl-NL" dirty="0"/>
              <a:t>• Inspraak namens de scholieren • Problemen op school bespreekbaar maken • Het onderwijs verbeteren • Creatieve ideeën delen met de school • Het verbeteren van de veilige sfeer op school • Het contact tussen schoolleiding, docenten en leerlingen versterken • Leuke dingen organiseren</a:t>
            </a:r>
          </a:p>
          <a:p>
            <a:endParaRPr lang="nl-NL" dirty="0"/>
          </a:p>
          <a:p>
            <a:r>
              <a:rPr lang="nl-NL" dirty="0"/>
              <a:t>Voor meer informatie wat de leerlingenraad kan doen kijk ook eens naar het leerlingenraadhandboek!</a:t>
            </a:r>
          </a:p>
          <a:p>
            <a:r>
              <a:rPr lang="nl-NL" dirty="0"/>
              <a:t>https://www.laks.nl/wp-content/uploads/2018/11/leerlingenraadhandboek.pdf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08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focust het LAKS zich onder andere op?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34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het LAKS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Neem voor meer informatie over de afname van de LAKS-monitor eerst de docentenhandleiding door. </a:t>
            </a:r>
          </a:p>
          <a:p>
            <a:r>
              <a:rPr lang="nl-NL" dirty="0"/>
              <a:t>De contactpersoon voor de LAKS-monitor heeft per klas een inlogcode, zorg dat je die van tevoren klaar hebt staan.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0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F10EBC0-E4A1-4AA9-935F-D6FAA8B8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67BCA6E-0E77-4A0D-BEAD-11DC6D5E72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5390" y="1183635"/>
            <a:ext cx="6858000" cy="38576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5578272-1649-46D0-A29C-4F4CB114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544" y="1551677"/>
            <a:ext cx="5673688" cy="99509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He! Hier kan de titel</a:t>
            </a:r>
            <a:br>
              <a:rPr lang="nl-NL" dirty="0"/>
            </a:br>
            <a:r>
              <a:rPr lang="nl-NL" dirty="0"/>
              <a:t>van de powerpoint komen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F10EBC0-E4A1-4AA9-935F-D6FAA8B8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fld id="{1A2E0A70-41A4-469B-9006-F4FF9B0D810C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fld id="{FE90F09B-D7A5-4663-BFE2-1CF1CCF3B3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2F5F3A-D76A-40CB-8224-0A2401144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3BC7C-25D5-4760-91FC-0B513AAC5D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" y="0"/>
            <a:ext cx="8617745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0A70-41A4-469B-9006-F4FF9B0D810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F09B-D7A5-4663-BFE2-1CF1CCF3B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7627B6-43D3-4654-86FF-8489AB80A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2E9E7-3D9F-4FF7-9651-38330312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399" y="1343025"/>
            <a:ext cx="6838951" cy="688086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van algemene 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5279-EFF8-417D-8772-20B4F26482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399" y="2545556"/>
            <a:ext cx="6838951" cy="1364457"/>
          </a:xfrm>
        </p:spPr>
        <p:txBody>
          <a:bodyPr>
            <a:normAutofit/>
          </a:bodyPr>
          <a:lstStyle>
            <a:lvl1pPr marL="171450" indent="-1714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/>
            </a:lvl1pPr>
            <a:lvl2pPr marL="342900" indent="0">
              <a:buNone/>
              <a:defRPr/>
            </a:lvl2pPr>
          </a:lstStyle>
          <a:p>
            <a:pPr lvl="0"/>
            <a:r>
              <a:rPr lang="nl-NL" noProof="0" dirty="0"/>
              <a:t>punt 1</a:t>
            </a:r>
          </a:p>
          <a:p>
            <a:pPr lvl="0"/>
            <a:r>
              <a:rPr lang="nl-NL" noProof="0" dirty="0"/>
              <a:t>punt 2</a:t>
            </a:r>
          </a:p>
          <a:p>
            <a:pPr lvl="0"/>
            <a:r>
              <a:rPr lang="nl-NL" noProof="0" dirty="0"/>
              <a:t>punt 3</a:t>
            </a:r>
          </a:p>
          <a:p>
            <a:pPr lvl="0"/>
            <a:r>
              <a:rPr lang="nl-NL" noProof="0" dirty="0"/>
              <a:t>punt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CEBF-F24B-4D3D-B502-89F40FF2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E346-8CD2-48F8-8130-CC8D473D6D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7BC1-E34F-414D-8497-8A9898DE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EE18-599B-4CCA-84DC-40324954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8EA0-F004-4E31-BB88-B4A5CC60E1A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56998-E022-40C3-804C-17D01BCD8B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399" y="2012155"/>
            <a:ext cx="6838951" cy="37138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342900" indent="0">
              <a:buNone/>
              <a:defRPr/>
            </a:lvl2pPr>
          </a:lstStyle>
          <a:p>
            <a:pPr lvl="0"/>
            <a:r>
              <a:rPr lang="nl-NL" noProof="0" dirty="0"/>
              <a:t>Vaak met bullets</a:t>
            </a:r>
          </a:p>
        </p:txBody>
      </p:sp>
    </p:spTree>
    <p:extLst>
      <p:ext uri="{BB962C8B-B14F-4D97-AF65-F5344CB8AC3E}">
        <p14:creationId xmlns:p14="http://schemas.microsoft.com/office/powerpoint/2010/main" val="305205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0A70-41A4-469B-9006-F4FF9B0D810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F09B-D7A5-4663-BFE2-1CF1CCF3B360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4AE9EA-E625-41C0-86BE-731340888638}"/>
              </a:ext>
            </a:extLst>
          </p:cNvPr>
          <p:cNvGrpSpPr/>
          <p:nvPr userDrawn="1"/>
        </p:nvGrpSpPr>
        <p:grpSpPr>
          <a:xfrm>
            <a:off x="-36871" y="0"/>
            <a:ext cx="9188245" cy="5154561"/>
            <a:chOff x="-36871" y="0"/>
            <a:chExt cx="9188245" cy="5154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02B01-A7F9-41DE-8985-9F6081968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672" y="0"/>
              <a:ext cx="7514702" cy="5148263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4DCB78-75B3-498C-B652-C4D29EC9528E}"/>
                </a:ext>
              </a:extLst>
            </p:cNvPr>
            <p:cNvSpPr/>
            <p:nvPr/>
          </p:nvSpPr>
          <p:spPr>
            <a:xfrm>
              <a:off x="-36871" y="0"/>
              <a:ext cx="2816942" cy="5154561"/>
            </a:xfrm>
            <a:custGeom>
              <a:avLst/>
              <a:gdLst>
                <a:gd name="connsiteX0" fmla="*/ 36871 w 2816942"/>
                <a:gd name="connsiteY0" fmla="*/ 5154561 h 5154561"/>
                <a:gd name="connsiteX1" fmla="*/ 1710813 w 2816942"/>
                <a:gd name="connsiteY1" fmla="*/ 5154561 h 5154561"/>
                <a:gd name="connsiteX2" fmla="*/ 1762432 w 2816942"/>
                <a:gd name="connsiteY2" fmla="*/ 235974 h 5154561"/>
                <a:gd name="connsiteX3" fmla="*/ 2662084 w 2816942"/>
                <a:gd name="connsiteY3" fmla="*/ 44245 h 5154561"/>
                <a:gd name="connsiteX4" fmla="*/ 2816942 w 2816942"/>
                <a:gd name="connsiteY4" fmla="*/ 0 h 5154561"/>
                <a:gd name="connsiteX5" fmla="*/ 0 w 2816942"/>
                <a:gd name="connsiteY5" fmla="*/ 0 h 5154561"/>
                <a:gd name="connsiteX6" fmla="*/ 36871 w 2816942"/>
                <a:gd name="connsiteY6" fmla="*/ 5154561 h 515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6942" h="5154561">
                  <a:moveTo>
                    <a:pt x="36871" y="5154561"/>
                  </a:moveTo>
                  <a:lnTo>
                    <a:pt x="1710813" y="5154561"/>
                  </a:lnTo>
                  <a:lnTo>
                    <a:pt x="1762432" y="235974"/>
                  </a:lnTo>
                  <a:lnTo>
                    <a:pt x="2662084" y="44245"/>
                  </a:lnTo>
                  <a:lnTo>
                    <a:pt x="2816942" y="0"/>
                  </a:lnTo>
                  <a:lnTo>
                    <a:pt x="0" y="0"/>
                  </a:lnTo>
                  <a:lnTo>
                    <a:pt x="36871" y="5154561"/>
                  </a:lnTo>
                  <a:close/>
                </a:path>
              </a:pathLst>
            </a:custGeom>
            <a:solidFill>
              <a:srgbClr val="E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465F5F-9440-4FAE-A9CA-A136D4ED1AAD}"/>
                </a:ext>
              </a:extLst>
            </p:cNvPr>
            <p:cNvSpPr/>
            <p:nvPr/>
          </p:nvSpPr>
          <p:spPr>
            <a:xfrm>
              <a:off x="2728452" y="169606"/>
              <a:ext cx="3834580" cy="1887794"/>
            </a:xfrm>
            <a:custGeom>
              <a:avLst/>
              <a:gdLst>
                <a:gd name="connsiteX0" fmla="*/ 0 w 3834580"/>
                <a:gd name="connsiteY0" fmla="*/ 722671 h 1887794"/>
                <a:gd name="connsiteX1" fmla="*/ 3657600 w 3834580"/>
                <a:gd name="connsiteY1" fmla="*/ 0 h 1887794"/>
                <a:gd name="connsiteX2" fmla="*/ 3834580 w 3834580"/>
                <a:gd name="connsiteY2" fmla="*/ 368710 h 1887794"/>
                <a:gd name="connsiteX3" fmla="*/ 3502742 w 3834580"/>
                <a:gd name="connsiteY3" fmla="*/ 1231491 h 1887794"/>
                <a:gd name="connsiteX4" fmla="*/ 169606 w 3834580"/>
                <a:gd name="connsiteY4" fmla="*/ 1887794 h 1887794"/>
                <a:gd name="connsiteX5" fmla="*/ 0 w 3834580"/>
                <a:gd name="connsiteY5" fmla="*/ 722671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4580" h="1887794">
                  <a:moveTo>
                    <a:pt x="0" y="722671"/>
                  </a:moveTo>
                  <a:lnTo>
                    <a:pt x="3657600" y="0"/>
                  </a:lnTo>
                  <a:lnTo>
                    <a:pt x="3834580" y="368710"/>
                  </a:lnTo>
                  <a:lnTo>
                    <a:pt x="3502742" y="1231491"/>
                  </a:lnTo>
                  <a:lnTo>
                    <a:pt x="169606" y="1887794"/>
                  </a:lnTo>
                  <a:lnTo>
                    <a:pt x="0" y="722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58AFE6-080A-4335-AC74-CF27F9F4B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6677" y="604685"/>
            <a:ext cx="5530646" cy="1622322"/>
          </a:xfrm>
        </p:spPr>
        <p:txBody>
          <a:bodyPr>
            <a:normAutofit/>
          </a:bodyPr>
          <a:lstStyle>
            <a:lvl1pPr algn="ctr">
              <a:defRPr lang="en-US" sz="8800" b="0" i="0" u="none" strike="noStrike" baseline="0" smtClean="0">
                <a:solidFill>
                  <a:srgbClr val="00539C"/>
                </a:solidFill>
              </a:defRPr>
            </a:lvl1pPr>
          </a:lstStyle>
          <a:p>
            <a:r>
              <a:rPr lang="en-US" sz="7200" b="1" i="0" u="none" strike="noStrike" baseline="0" noProof="1">
                <a:solidFill>
                  <a:srgbClr val="00539C"/>
                </a:solidFill>
                <a:latin typeface="Doctor Soos Bold" panose="02000500000000000000" pitchFamily="2" charset="0"/>
              </a:rPr>
              <a:t>Bedankt</a:t>
            </a:r>
            <a:r>
              <a:rPr lang="en-US" sz="7200" b="1" i="0" u="none" strike="noStrike" baseline="0" dirty="0">
                <a:solidFill>
                  <a:srgbClr val="00539C"/>
                </a:solidFill>
                <a:latin typeface="Doctor Soos Bold" panose="02000500000000000000" pitchFamily="2" charset="0"/>
              </a:rPr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1A2E0A70-41A4-469B-9006-F4FF9B0D810C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FE90F09B-D7A5-4663-BFE2-1CF1CCF3B3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66" r:id="rId4"/>
    <p:sldLayoutId id="2147483676" r:id="rId5"/>
    <p:sldLayoutId id="2147483667" r:id="rId6"/>
    <p:sldLayoutId id="214748367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539C"/>
          </a:solidFill>
          <a:latin typeface="Doctor Soos Bold" panose="02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539C"/>
          </a:solidFill>
          <a:latin typeface="Gotham" panose="0200060404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resultaten.laks-monitor.n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hyvldEH9hY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oXtQ2Q82xk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_GPaftzx5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aks-monito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4A8AC4-92C1-4935-9A4F-6C3E8DC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86" y="1065451"/>
            <a:ext cx="5673688" cy="995093"/>
          </a:xfrm>
        </p:spPr>
        <p:txBody>
          <a:bodyPr/>
          <a:lstStyle/>
          <a:p>
            <a:r>
              <a:rPr lang="nl-NL" sz="4400" dirty="0"/>
              <a:t>PARTICIPATIE OP SCHOOL </a:t>
            </a:r>
            <a:endParaRPr lang="en-US" sz="4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B03E08-A43E-46A1-A58C-68D33B8A9EB5}"/>
              </a:ext>
            </a:extLst>
          </p:cNvPr>
          <p:cNvSpPr txBox="1">
            <a:spLocks/>
          </p:cNvSpPr>
          <p:nvPr/>
        </p:nvSpPr>
        <p:spPr>
          <a:xfrm>
            <a:off x="1107756" y="1836024"/>
            <a:ext cx="5673689" cy="147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>
                <a:solidFill>
                  <a:srgbClr val="00539C"/>
                </a:solidFill>
                <a:latin typeface="Gotham" panose="02000604040000020004" pitchFamily="2" charset="0"/>
              </a:rPr>
              <a:t>Hoe zorg jij ervoor dat je inspraak hebt op school, en hoe doen we dat via de LAKS-monitor? </a:t>
            </a:r>
            <a:endParaRPr lang="en-US" b="0" dirty="0">
              <a:solidFill>
                <a:srgbClr val="00539C"/>
              </a:solidFill>
              <a:latin typeface="Gotham" panose="02000604040000020004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50BC6B-94D1-4564-B9C4-9866C203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1" y="3986005"/>
            <a:ext cx="3455617" cy="9002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4EE255C-95F4-48BE-866E-8B840DF2F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36" y="277283"/>
            <a:ext cx="1554264" cy="10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>
            <a:normAutofit fontScale="90000"/>
          </a:bodyPr>
          <a:lstStyle/>
          <a:p>
            <a:r>
              <a:rPr lang="nl-NL" dirty="0"/>
              <a:t>Kijk ook eens op de resultatenpagina!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E152C-84DA-4AF9-B976-0C720F49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00" y="3188673"/>
            <a:ext cx="6840305" cy="13595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5674931-D2D0-4FAC-ABCE-2073C2A45F78}"/>
              </a:ext>
            </a:extLst>
          </p:cNvPr>
          <p:cNvSpPr txBox="1"/>
          <p:nvPr/>
        </p:nvSpPr>
        <p:spPr>
          <a:xfrm>
            <a:off x="261096" y="1746168"/>
            <a:ext cx="8053848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Hier kunnen jullie na de afname de resultaten van jullie school terugvinden.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Heeft jullie school twee jaar geleden al meegedaan? zoek je school dan eens op </a:t>
            </a:r>
            <a:r>
              <a:rPr lang="nl-NL" sz="1400" dirty="0" err="1">
                <a:solidFill>
                  <a:srgbClr val="00539C"/>
                </a:solidFill>
                <a:latin typeface="Gotham" panose="02000604040000020004" pitchFamily="2" charset="0"/>
              </a:rPr>
              <a:t>op</a:t>
            </a: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 deze site!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  <a:hlinkClick r:id="rId4"/>
              </a:rPr>
              <a:t>https://resultaten.laks-monitor.nl/</a:t>
            </a: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 </a:t>
            </a:r>
          </a:p>
          <a:p>
            <a:pPr lvl="2" defTabSz="685800">
              <a:lnSpc>
                <a:spcPct val="114000"/>
              </a:lnSpc>
            </a:pPr>
            <a:endParaRPr lang="nl-NL" sz="14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563731-9880-4ADA-9ADF-E3DD57258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81" y="1412776"/>
            <a:ext cx="3100633" cy="43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CC4F3D-F25B-473B-A4D5-A5373EBA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octor Soos Bold" panose="02000500000000000000" pitchFamily="2" charset="0"/>
              </a:rPr>
              <a:t>Bedankt!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F1337A-B7D8-4147-845A-8E577C7C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4" y="2791582"/>
            <a:ext cx="345063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CF46-E848-47AB-9DC9-407CD9CF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969255"/>
            <a:ext cx="6838951" cy="688086"/>
          </a:xfrm>
        </p:spPr>
        <p:txBody>
          <a:bodyPr/>
          <a:lstStyle/>
          <a:p>
            <a:r>
              <a:rPr lang="nl-NL" dirty="0"/>
              <a:t>ZELF BEPALEN?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794B-0B2E-4BF8-9040-FB1FF057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58" y="1784156"/>
            <a:ext cx="6838951" cy="1364457"/>
          </a:xfrm>
        </p:spPr>
        <p:txBody>
          <a:bodyPr>
            <a:normAutofit/>
          </a:bodyPr>
          <a:lstStyle/>
          <a:p>
            <a:r>
              <a:rPr lang="nl-NL" sz="2000" dirty="0"/>
              <a:t>Leerlingen moeten mee kunnen beslissen over de straffen die leerlingen krijgen op school </a:t>
            </a:r>
            <a:endParaRPr lang="en-US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EF7B03-6E66-42C4-AA49-F9D3B8E05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1"/>
          <a:stretch/>
        </p:blipFill>
        <p:spPr>
          <a:xfrm>
            <a:off x="6366681" y="1933350"/>
            <a:ext cx="2702256" cy="31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91D9B-5329-4781-8486-5FCCF96D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7" y="268146"/>
            <a:ext cx="6838951" cy="688086"/>
          </a:xfrm>
        </p:spPr>
        <p:txBody>
          <a:bodyPr/>
          <a:lstStyle/>
          <a:p>
            <a:r>
              <a:rPr lang="nl-NL" dirty="0"/>
              <a:t>LAKS-monitor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326EC7-7598-4958-BDD6-88420F2D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365051"/>
            <a:ext cx="6838951" cy="1364457"/>
          </a:xfrm>
        </p:spPr>
        <p:txBody>
          <a:bodyPr>
            <a:normAutofit/>
          </a:bodyPr>
          <a:lstStyle/>
          <a:p>
            <a:r>
              <a:rPr lang="nl-NL" dirty="0"/>
              <a:t>Waar zijn leerlingen tevreden over en wat kan er beter?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4FAE14-1CDD-45B4-99EE-0E16A36720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340" y="871382"/>
            <a:ext cx="6838951" cy="371382"/>
          </a:xfrm>
        </p:spPr>
        <p:txBody>
          <a:bodyPr>
            <a:normAutofit fontScale="92500"/>
          </a:bodyPr>
          <a:lstStyle/>
          <a:p>
            <a:r>
              <a:rPr lang="nl-NL" i="1" dirty="0"/>
              <a:t>LAKS onderzoekt sinds 2010 wat leerlingen van hun school vinden</a:t>
            </a:r>
          </a:p>
        </p:txBody>
      </p:sp>
      <p:pic>
        <p:nvPicPr>
          <p:cNvPr id="5" name="Onlinemedia 4" title="Doet jouw school al mee met de LAKS-monitor?">
            <a:hlinkClick r:id="" action="ppaction://media"/>
            <a:extLst>
              <a:ext uri="{FF2B5EF4-FFF2-40B4-BE49-F238E27FC236}">
                <a16:creationId xmlns:a16="http://schemas.microsoft.com/office/drawing/2014/main" id="{D56F03DA-478A-4DFE-831C-0BD18AD16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72128" y="2181494"/>
            <a:ext cx="4797552" cy="2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4A85D-FDF1-4999-9AD2-7E2F0EF1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71" y="290957"/>
            <a:ext cx="6838951" cy="688086"/>
          </a:xfrm>
        </p:spPr>
        <p:txBody>
          <a:bodyPr/>
          <a:lstStyle/>
          <a:p>
            <a:r>
              <a:rPr lang="nl-NL" dirty="0"/>
              <a:t>HOE GAAT HET OP SCHOOL? </a:t>
            </a:r>
          </a:p>
        </p:txBody>
      </p:sp>
      <p:pic>
        <p:nvPicPr>
          <p:cNvPr id="5" name="Onlinemedia 4" title="LAKS monitor 2020">
            <a:hlinkClick r:id="" action="ppaction://media"/>
            <a:extLst>
              <a:ext uri="{FF2B5EF4-FFF2-40B4-BE49-F238E27FC236}">
                <a16:creationId xmlns:a16="http://schemas.microsoft.com/office/drawing/2014/main" id="{4C34AE86-460E-430A-B759-9143240DF2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8432" y="2183962"/>
            <a:ext cx="4712646" cy="265086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988ABBB-32F5-4CC3-8265-526A2375F92C}"/>
              </a:ext>
            </a:extLst>
          </p:cNvPr>
          <p:cNvSpPr/>
          <p:nvPr/>
        </p:nvSpPr>
        <p:spPr>
          <a:xfrm>
            <a:off x="814578" y="979043"/>
            <a:ext cx="7418832" cy="118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Welke resultaten vallen je op? </a:t>
            </a:r>
          </a:p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Zouden de resultaten op jullie school overeenkomen met de landelijke resultaten?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Welke verschillen zou je zien?</a:t>
            </a:r>
          </a:p>
        </p:txBody>
      </p:sp>
    </p:spTree>
    <p:extLst>
      <p:ext uri="{BB962C8B-B14F-4D97-AF65-F5344CB8AC3E}">
        <p14:creationId xmlns:p14="http://schemas.microsoft.com/office/powerpoint/2010/main" val="2365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B80F-0972-4095-8DDA-6C957D3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2231"/>
            <a:ext cx="6838951" cy="688086"/>
          </a:xfrm>
        </p:spPr>
        <p:txBody>
          <a:bodyPr/>
          <a:lstStyle/>
          <a:p>
            <a:r>
              <a:rPr lang="nl-NL" dirty="0"/>
              <a:t>PARTICIPATIE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D5685-A3F1-4278-9F2B-710E48BE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7" y="1891902"/>
            <a:ext cx="6838951" cy="136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Bedenk met je buurman/ buurvrouw hoe je meepraat…</a:t>
            </a:r>
          </a:p>
          <a:p>
            <a:r>
              <a:rPr lang="nl-NL" sz="1400" b="0" dirty="0"/>
              <a:t>Thuis</a:t>
            </a:r>
          </a:p>
          <a:p>
            <a:r>
              <a:rPr lang="nl-NL" sz="1400" b="0" dirty="0"/>
              <a:t>Bij je sportclub /-team  </a:t>
            </a:r>
          </a:p>
          <a:p>
            <a:r>
              <a:rPr lang="nl-NL" sz="1400" b="0" dirty="0"/>
              <a:t>Op school </a:t>
            </a:r>
          </a:p>
          <a:p>
            <a:r>
              <a:rPr lang="nl-NL" sz="1400" b="0" dirty="0"/>
              <a:t>In de samenleving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E6BF04-1132-41CB-AB4C-0FD508CB55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5397" y="1238250"/>
            <a:ext cx="6838951" cy="371382"/>
          </a:xfrm>
        </p:spPr>
        <p:txBody>
          <a:bodyPr/>
          <a:lstStyle/>
          <a:p>
            <a:r>
              <a:rPr lang="nl-NL" dirty="0"/>
              <a:t>Participatie = meedoen, meepraten of meebepalen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5D0DDE-8736-4B4E-9A8C-38290B7F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5" y="1891902"/>
            <a:ext cx="2506006" cy="3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B80F-0972-4095-8DDA-6C957D3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2231"/>
            <a:ext cx="6838951" cy="688086"/>
          </a:xfrm>
        </p:spPr>
        <p:txBody>
          <a:bodyPr/>
          <a:lstStyle/>
          <a:p>
            <a:r>
              <a:rPr lang="nl-NL" dirty="0"/>
              <a:t>PARTICIPATIE op school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D5685-A3F1-4278-9F2B-710E48BE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157" y="1733406"/>
            <a:ext cx="6838951" cy="136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Hebben jullie op school een leerlingenraad? </a:t>
            </a:r>
          </a:p>
          <a:p>
            <a:r>
              <a:rPr lang="nl-NL" sz="1200" b="0" dirty="0"/>
              <a:t>Wat doet een leerlingenraad? </a:t>
            </a:r>
          </a:p>
          <a:p>
            <a:r>
              <a:rPr lang="nl-NL" sz="1200" b="0" dirty="0"/>
              <a:t>Uit de vorige LAKS-monitor bleek dat de meeste leerlingen weten dat er een leerlingenraad is (73%)</a:t>
            </a:r>
          </a:p>
          <a:p>
            <a:r>
              <a:rPr lang="nl-NL" sz="1200" b="0" dirty="0"/>
              <a:t>Een derde van de leerlingen is positief over de mogelijkheden om mee te praten</a:t>
            </a:r>
            <a:r>
              <a:rPr lang="nl-NL" sz="1200" dirty="0"/>
              <a:t>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E6BF04-1132-41CB-AB4C-0FD508CB55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5397" y="1238250"/>
            <a:ext cx="6838951" cy="371382"/>
          </a:xfrm>
        </p:spPr>
        <p:txBody>
          <a:bodyPr/>
          <a:lstStyle/>
          <a:p>
            <a:r>
              <a:rPr lang="nl-NL" dirty="0"/>
              <a:t>Leerlingenraad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F9FAC8-E9D4-4B5B-80EC-57230A5B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900" y="3007281"/>
            <a:ext cx="3689077" cy="21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/>
          <a:lstStyle/>
          <a:p>
            <a:r>
              <a:rPr lang="nl-NL" dirty="0"/>
              <a:t>LAKS en het onderwijs 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AF0D5F-5632-4B21-95A4-6619D8953F09}"/>
              </a:ext>
            </a:extLst>
          </p:cNvPr>
          <p:cNvSpPr/>
          <p:nvPr/>
        </p:nvSpPr>
        <p:spPr>
          <a:xfrm>
            <a:off x="814578" y="979043"/>
            <a:ext cx="7418832" cy="62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Wat doet het LAKS naast de Eindexamenklachtenlijn?</a:t>
            </a:r>
          </a:p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Dit schooljaar focust het LAKS zich onder andere op: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58C663-334E-4844-93DA-C16AAC4CCB57}"/>
              </a:ext>
            </a:extLst>
          </p:cNvPr>
          <p:cNvSpPr txBox="1"/>
          <p:nvPr/>
        </p:nvSpPr>
        <p:spPr>
          <a:xfrm>
            <a:off x="376517" y="1975543"/>
            <a:ext cx="6669742" cy="236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00539C"/>
                </a:solidFill>
                <a:latin typeface="Gotham" panose="02000604040000020004" pitchFamily="2" charset="0"/>
              </a:rPr>
              <a:t>Gelijke kansen voor elke scholier </a:t>
            </a:r>
          </a:p>
          <a:p>
            <a:pPr marL="1085850" lvl="2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Door bijvoorbeeld het verbeteren van taal- en rekenvaardigheden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srgbClr val="00539C"/>
                </a:solidFill>
                <a:latin typeface="Gotham" panose="02000604040000020004" pitchFamily="2" charset="0"/>
              </a:rPr>
              <a:t>Onderwijs gericht op eigen ontwikkeling </a:t>
            </a:r>
          </a:p>
          <a:p>
            <a:pPr marL="1085850" lvl="2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In plaats van toetsen voor een cijfer, ook op andere manieren voortgang meten. </a:t>
            </a:r>
          </a:p>
          <a:p>
            <a:pPr lvl="2" defTabSz="685800">
              <a:lnSpc>
                <a:spcPct val="114000"/>
              </a:lnSpc>
            </a:pPr>
            <a:endParaRPr lang="nl-NL" sz="14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11A3E7-2D5F-4031-95BE-3222A176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62" y="1629745"/>
            <a:ext cx="4130664" cy="44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/>
          <a:lstStyle/>
          <a:p>
            <a:r>
              <a:rPr lang="nl-NL" dirty="0"/>
              <a:t>Hoe doet LAKS dit? </a:t>
            </a:r>
          </a:p>
        </p:txBody>
      </p:sp>
      <p:pic>
        <p:nvPicPr>
          <p:cNvPr id="8" name="Onlinemedia 4" title="Kom bij het LAKS!">
            <a:hlinkClick r:id="" action="ppaction://media"/>
            <a:extLst>
              <a:ext uri="{FF2B5EF4-FFF2-40B4-BE49-F238E27FC236}">
                <a16:creationId xmlns:a16="http://schemas.microsoft.com/office/drawing/2014/main" id="{545A6E13-4DF8-4B60-8C46-0D718F99C3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2639" y="1746168"/>
            <a:ext cx="4257116" cy="31928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1E152C-84DA-4AF9-B976-0C720F49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00" y="3188673"/>
            <a:ext cx="6840305" cy="13595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5674931-D2D0-4FAC-ABCE-2073C2A45F78}"/>
              </a:ext>
            </a:extLst>
          </p:cNvPr>
          <p:cNvSpPr txBox="1"/>
          <p:nvPr/>
        </p:nvSpPr>
        <p:spPr>
          <a:xfrm>
            <a:off x="261096" y="1746168"/>
            <a:ext cx="4518213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Door aan te schuiven bij de politiek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In de media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En op scholen langs te komen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Zo heeft het LAKS vorig jaar bijvoorbeeld meegedacht over het versoepelen van de exameneisen.</a:t>
            </a:r>
          </a:p>
          <a:p>
            <a:pPr lvl="2" defTabSz="685800">
              <a:lnSpc>
                <a:spcPct val="114000"/>
              </a:lnSpc>
            </a:pPr>
            <a:endParaRPr lang="nl-NL" sz="14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22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10F6E-8375-40D5-96CE-2F57DFF6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4" y="621602"/>
            <a:ext cx="6838951" cy="688086"/>
          </a:xfrm>
        </p:spPr>
        <p:txBody>
          <a:bodyPr/>
          <a:lstStyle/>
          <a:p>
            <a:r>
              <a:rPr lang="nl-NL" dirty="0"/>
              <a:t>Vul nu de LAKS-monitor in!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7A3BD8F-9C1E-486A-9F80-2EBB28751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45"/>
            <a:ext cx="6076113" cy="4303013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D9105D-8407-49CF-B868-9AF3D930AB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20912" y="1384931"/>
            <a:ext cx="6838951" cy="15432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Ga naar </a:t>
            </a:r>
            <a:r>
              <a:rPr lang="nl-NL" b="0" dirty="0">
                <a:hlinkClick r:id="rId4"/>
              </a:rPr>
              <a:t>www.laks-monitor.nl</a:t>
            </a:r>
            <a:r>
              <a:rPr lang="nl-NL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Klik op de gele knop ‘’LAKS-monitor invullen”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Log in met de inlogcode van jouw 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52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2451</TotalTime>
  <Words>790</Words>
  <Application>Microsoft Office PowerPoint</Application>
  <PresentationFormat>Aangepast</PresentationFormat>
  <Paragraphs>86</Paragraphs>
  <Slides>11</Slides>
  <Notes>10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Gotham</vt:lpstr>
      <vt:lpstr>Doctor Soos Bold</vt:lpstr>
      <vt:lpstr>Office Theme</vt:lpstr>
      <vt:lpstr>PARTICIPATIE OP SCHOOL </vt:lpstr>
      <vt:lpstr>ZELF BEPALEN? </vt:lpstr>
      <vt:lpstr>LAKS-monitor </vt:lpstr>
      <vt:lpstr>HOE GAAT HET OP SCHOOL? </vt:lpstr>
      <vt:lpstr>PARTICIPATIE </vt:lpstr>
      <vt:lpstr>PARTICIPATIE op school  </vt:lpstr>
      <vt:lpstr>LAKS en het onderwijs  </vt:lpstr>
      <vt:lpstr>Hoe doet LAKS dit? </vt:lpstr>
      <vt:lpstr>Vul nu de LAKS-monitor in!</vt:lpstr>
      <vt:lpstr>Kijk ook eens op de resultatenpagina!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Al-Ameen M</dc:creator>
  <cp:lastModifiedBy>Daniëlle van Leeuwen</cp:lastModifiedBy>
  <cp:revision>40</cp:revision>
  <dcterms:created xsi:type="dcterms:W3CDTF">2021-05-20T05:47:11Z</dcterms:created>
  <dcterms:modified xsi:type="dcterms:W3CDTF">2021-10-26T13:00:54Z</dcterms:modified>
</cp:coreProperties>
</file>